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7" r:id="rId1"/>
  </p:sldMasterIdLst>
  <p:notesMasterIdLst>
    <p:notesMasterId r:id="rId9"/>
  </p:notesMasterIdLst>
  <p:handoutMasterIdLst>
    <p:handoutMasterId r:id="rId10"/>
  </p:handoutMasterIdLst>
  <p:sldIdLst>
    <p:sldId id="439" r:id="rId2"/>
    <p:sldId id="376" r:id="rId3"/>
    <p:sldId id="381" r:id="rId4"/>
    <p:sldId id="440" r:id="rId5"/>
    <p:sldId id="432" r:id="rId6"/>
    <p:sldId id="438" r:id="rId7"/>
    <p:sldId id="442" r:id="rId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FA6A5"/>
    <a:srgbClr val="FF6600"/>
    <a:srgbClr val="062846"/>
    <a:srgbClr val="000066"/>
    <a:srgbClr val="0000FF"/>
    <a:srgbClr val="FF0000"/>
    <a:srgbClr val="580000"/>
    <a:srgbClr val="CCFFFF"/>
    <a:srgbClr val="008000"/>
    <a:srgbClr val="1D444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637" autoAdjust="0"/>
    <p:restoredTop sz="94494" autoAdjust="0"/>
  </p:normalViewPr>
  <p:slideViewPr>
    <p:cSldViewPr>
      <p:cViewPr>
        <p:scale>
          <a:sx n="90" d="100"/>
          <a:sy n="90" d="100"/>
        </p:scale>
        <p:origin x="-510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38"/>
    </p:cViewPr>
  </p:sorterViewPr>
  <p:notesViewPr>
    <p:cSldViewPr>
      <p:cViewPr varScale="1">
        <p:scale>
          <a:sx n="49" d="100"/>
          <a:sy n="49" d="100"/>
        </p:scale>
        <p:origin x="-1938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fld id="{301F1C22-CADF-4F10-9552-0D58668A1976}" type="datetimeFigureOut">
              <a:rPr lang="en-US"/>
              <a:pPr>
                <a:defRPr/>
              </a:pPr>
              <a:t>12/23/2018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CB9DC786-08A7-45FB-9FC7-83845B2C3684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06791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A472F43-77DC-4112-938C-044239EE3AA9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3831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2E813C-4610-41DD-A606-90BB97A7E092}" type="slidenum">
              <a:rPr lang="ar-SA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108" name="Slide Number Placeholder 3"/>
          <p:cNvSpPr txBox="1">
            <a:spLocks noGrp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223ED7A-3B19-44C7-9683-15FAE77A260A}" type="slidenum">
              <a:rPr lang="ar-SA" sz="1200">
                <a:latin typeface="Arial" pitchFamily="34" charset="0"/>
              </a:rPr>
              <a:pPr algn="r"/>
              <a:t>3</a:t>
            </a:fld>
            <a:endParaRPr lang="en-US" sz="1200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108" name="Slide Number Placeholder 3"/>
          <p:cNvSpPr txBox="1">
            <a:spLocks noGrp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223ED7A-3B19-44C7-9683-15FAE77A260A}" type="slidenum">
              <a:rPr lang="ar-SA" sz="1200">
                <a:latin typeface="Arial" pitchFamily="34" charset="0"/>
              </a:rPr>
              <a:pPr algn="r"/>
              <a:t>4</a:t>
            </a:fld>
            <a:endParaRPr lang="en-US" sz="1200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108" name="Slide Number Placeholder 3"/>
          <p:cNvSpPr txBox="1">
            <a:spLocks noGrp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223ED7A-3B19-44C7-9683-15FAE77A260A}" type="slidenum">
              <a:rPr lang="ar-SA" sz="1200">
                <a:latin typeface="Arial" pitchFamily="34" charset="0"/>
              </a:rPr>
              <a:pPr algn="r"/>
              <a:t>5</a:t>
            </a:fld>
            <a:endParaRPr lang="en-US" sz="1200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108" name="Slide Number Placeholder 3"/>
          <p:cNvSpPr txBox="1">
            <a:spLocks noGrp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223ED7A-3B19-44C7-9683-15FAE77A260A}" type="slidenum">
              <a:rPr lang="ar-SA" sz="1200">
                <a:latin typeface="Arial" pitchFamily="34" charset="0"/>
              </a:rPr>
              <a:pPr algn="r"/>
              <a:t>6</a:t>
            </a:fld>
            <a:endParaRPr lang="en-US" sz="1200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108" name="Slide Number Placeholder 3"/>
          <p:cNvSpPr txBox="1">
            <a:spLocks noGrp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223ED7A-3B19-44C7-9683-15FAE77A260A}" type="slidenum">
              <a:rPr lang="ar-SA" sz="1200">
                <a:latin typeface="Arial" pitchFamily="34" charset="0"/>
              </a:rPr>
              <a:pPr algn="r"/>
              <a:t>7</a:t>
            </a:fld>
            <a:endParaRPr lang="en-US" sz="1200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F05DE5-FF7F-4595-B250-43F8BF0A9FB7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322C0-7D8C-4EE1-923B-402096DB6829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322C0-7D8C-4EE1-923B-402096DB6829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>
    <p:randomBa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73D49-DE61-40D0-84B9-1EB61EE845BC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>
    <p:randomBar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 advClick="0">
    <p:randomBa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E1D16D-2447-4020-A5CB-E56E1DBC0C5E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322C0-7D8C-4EE1-923B-402096DB6829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322C0-7D8C-4EE1-923B-402096DB6829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322C0-7D8C-4EE1-923B-402096DB6829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322C0-7D8C-4EE1-923B-402096DB6829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3B09A-20BD-41C3-83C8-20F8E3A002C3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322C0-7D8C-4EE1-923B-402096DB6829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322C0-7D8C-4EE1-923B-402096DB6829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16322C0-7D8C-4EE1-923B-402096DB6829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8" r:id="rId1"/>
    <p:sldLayoutId id="2147484339" r:id="rId2"/>
    <p:sldLayoutId id="2147484340" r:id="rId3"/>
    <p:sldLayoutId id="2147484341" r:id="rId4"/>
    <p:sldLayoutId id="2147484342" r:id="rId5"/>
    <p:sldLayoutId id="2147484343" r:id="rId6"/>
    <p:sldLayoutId id="2147484344" r:id="rId7"/>
    <p:sldLayoutId id="2147484345" r:id="rId8"/>
    <p:sldLayoutId id="2147484346" r:id="rId9"/>
    <p:sldLayoutId id="2147484347" r:id="rId10"/>
    <p:sldLayoutId id="2147484348" r:id="rId11"/>
    <p:sldLayoutId id="2147484349" r:id="rId12"/>
    <p:sldLayoutId id="2147484350" r:id="rId13"/>
  </p:sldLayoutIdLst>
  <p:transition spd="slow" advClick="0">
    <p:randomBar/>
  </p:transition>
  <p:hf sldNum="0"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بسم الله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764704"/>
            <a:ext cx="4892611" cy="5325291"/>
          </a:xfrm>
          <a:prstGeom prst="round2DiagRect">
            <a:avLst>
              <a:gd name="adj1" fmla="val 16667"/>
              <a:gd name="adj2" fmla="val 0"/>
            </a:avLst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8100000" scaled="1"/>
            <a:tileRect/>
          </a:gradFill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ransition spd="slow" advClick="0" advTm="8000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85720" y="1714488"/>
            <a:ext cx="8572560" cy="3228975"/>
          </a:xfrm>
          <a:prstGeom prst="roundRect">
            <a:avLst>
              <a:gd name="adj" fmla="val 8480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529513" y="1196975"/>
            <a:ext cx="184150" cy="1066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" charset="0"/>
                <a:cs typeface="B Titr" pitchFamily="2" charset="-78"/>
              </a:rPr>
              <a:t/>
            </a:r>
            <a:b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" charset="0"/>
                <a:cs typeface="B Titr" pitchFamily="2" charset="-78"/>
              </a:rPr>
            </a:br>
            <a:endParaRPr lang="en-US" sz="32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ea typeface="Arial" charset="0"/>
              <a:cs typeface="B Titr" pitchFamily="2" charset="-78"/>
            </a:endParaRPr>
          </a:p>
        </p:txBody>
      </p:sp>
      <p:pic>
        <p:nvPicPr>
          <p:cNvPr id="12294" name="Picture 7" descr="Untitled-2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96633" y="-71462"/>
            <a:ext cx="4707615" cy="1747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85720" y="5574840"/>
            <a:ext cx="2643206" cy="102179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fa-IR" sz="1400" b="1" i="0" u="none" strike="noStrike" kern="1200" cap="none" spc="0" normalizeH="0" baseline="0" noProof="0" dirty="0" smtClean="0">
              <a:ln>
                <a:noFill/>
              </a:ln>
              <a:solidFill>
                <a:srgbClr val="58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B Titr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a-IR" sz="1400" dirty="0" smtClean="0">
                <a:solidFill>
                  <a:srgbClr val="000066"/>
                </a:solidFill>
                <a:latin typeface="+mn-lt"/>
                <a:cs typeface="B Titr" pitchFamily="2" charset="-78"/>
              </a:rPr>
              <a:t>دكتر عظيم محبي </a:t>
            </a:r>
          </a:p>
          <a:p>
            <a:pPr marL="0" marR="0" lvl="0" indent="0" algn="ctr" defTabSz="914400" rtl="1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a-IR" sz="1400" dirty="0" smtClean="0">
                <a:solidFill>
                  <a:srgbClr val="000066"/>
                </a:solidFill>
                <a:latin typeface="+mn-lt"/>
                <a:cs typeface="B Titr" pitchFamily="2" charset="-78"/>
              </a:rPr>
              <a:t>دي ماه 1397</a:t>
            </a:r>
            <a:endParaRPr kumimoji="0" lang="fa-IR" sz="14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</p:txBody>
      </p:sp>
      <p:pic>
        <p:nvPicPr>
          <p:cNvPr id="8" name="Picture 7" descr="http://img.majidonline.com/pic/32849/T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2774265" y="5000636"/>
            <a:ext cx="3869437" cy="664183"/>
          </a:xfrm>
          <a:prstGeom prst="rect">
            <a:avLst/>
          </a:prstGeom>
          <a:noFill/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428737"/>
            <a:ext cx="8229600" cy="4071966"/>
          </a:xfrm>
        </p:spPr>
        <p:txBody>
          <a:bodyPr>
            <a:normAutofit fontScale="92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B Titr" pitchFamily="2" charset="-78"/>
            </a:endParaRPr>
          </a:p>
          <a:p>
            <a:pPr algn="ctr">
              <a:lnSpc>
                <a:spcPct val="150000"/>
              </a:lnSpc>
              <a:buNone/>
            </a:pPr>
            <a:r>
              <a:rPr lang="fa-IR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Titr" pitchFamily="2" charset="-78"/>
              </a:rPr>
              <a:t>تأملي </a:t>
            </a:r>
            <a:r>
              <a:rPr lang="fa-IR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Titr" pitchFamily="2" charset="-78"/>
              </a:rPr>
              <a:t>بر كلاس مطلوب براساس سند برنامه درسي </a:t>
            </a:r>
            <a:r>
              <a:rPr lang="fa-IR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Titr" pitchFamily="2" charset="-78"/>
              </a:rPr>
              <a:t>ملي</a:t>
            </a:r>
            <a:endParaRPr lang="fa-IR" sz="6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B Titr" pitchFamily="2" charset="-78"/>
            </a:endParaRPr>
          </a:p>
          <a:p>
            <a:pPr>
              <a:buNone/>
            </a:pP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4" name="Picture 13" descr="ششش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51920" y="332656"/>
            <a:ext cx="1163749" cy="1484783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Click="0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ttp://img.majidonline.com/pic/32849/T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630642" y="980728"/>
            <a:ext cx="3869437" cy="693139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18496" y="3000372"/>
            <a:ext cx="8601976" cy="1310762"/>
          </a:xfrm>
          <a:prstGeom prst="rect">
            <a:avLst/>
          </a:prstGeom>
          <a:ln/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just" rtl="1"/>
            <a:r>
              <a:rPr lang="fa-IR" sz="4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B Titr" pitchFamily="2" charset="-78"/>
              </a:rPr>
              <a:t>1- يادگيري در بافت و زمينه اجتماعي و فرهنگي شكل مي‌گيرد.</a:t>
            </a:r>
            <a:endParaRPr lang="fa-I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7" descr="http://img.majidonline.com/pic/32849/T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2636752" y="6066506"/>
            <a:ext cx="3869437" cy="720080"/>
          </a:xfrm>
          <a:prstGeom prst="rect">
            <a:avLst/>
          </a:prstGeom>
          <a:noFill/>
        </p:spPr>
      </p:pic>
      <p:pic>
        <p:nvPicPr>
          <p:cNvPr id="7" name="Picture 6" descr="ششش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23928" y="0"/>
            <a:ext cx="1163749" cy="1484783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56304" y="4605891"/>
            <a:ext cx="8601976" cy="1323439"/>
          </a:xfrm>
          <a:prstGeom prst="rect">
            <a:avLst/>
          </a:prstGeom>
          <a:ln/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just" rtl="1"/>
            <a:r>
              <a:rPr lang="fa-IR" sz="4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B Titr" pitchFamily="2" charset="-78"/>
              </a:rPr>
              <a:t>2- هيجان سكان دار بالندگي تفكر و يادگيري است.</a:t>
            </a:r>
            <a:endParaRPr lang="fa-I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1857364"/>
            <a:ext cx="8601976" cy="830997"/>
          </a:xfrm>
          <a:prstGeom prst="rect">
            <a:avLst/>
          </a:prstGeom>
          <a:ln/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just" rtl="1"/>
            <a:r>
              <a:rPr lang="fa-IR" sz="4800" b="1" dirty="0" smtClean="0">
                <a:solidFill>
                  <a:srgbClr val="C00000"/>
                </a:solidFill>
                <a:latin typeface="Calibri" pitchFamily="34" charset="0"/>
                <a:cs typeface="B Titr" pitchFamily="2" charset="-78"/>
              </a:rPr>
              <a:t>اصول يادگيري</a:t>
            </a:r>
            <a:endParaRPr lang="fa-IR" sz="36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8952998"/>
      </p:ext>
    </p:extLst>
  </p:cSld>
  <p:clrMapOvr>
    <a:masterClrMapping/>
  </p:clrMapOvr>
  <p:transition spd="slow" advClick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DFA6A5">
            <a:alpha val="8862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ttp://img.majidonline.com/pic/32849/T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630642" y="980728"/>
            <a:ext cx="3869437" cy="693139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18496" y="3248569"/>
            <a:ext cx="8601976" cy="1323439"/>
          </a:xfrm>
          <a:prstGeom prst="rect">
            <a:avLst/>
          </a:prstGeom>
          <a:ln/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just" rtl="1"/>
            <a:r>
              <a:rPr lang="fa-IR" sz="4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B Titr" pitchFamily="2" charset="-78"/>
              </a:rPr>
              <a:t>4- دست‌ورزي و فعاليت‌هاي عملي زمينه‌ساز يادگيري پايدار است.</a:t>
            </a:r>
            <a:endParaRPr lang="fa-I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7" descr="http://img.majidonline.com/pic/32849/T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2636752" y="6137944"/>
            <a:ext cx="3869437" cy="720080"/>
          </a:xfrm>
          <a:prstGeom prst="rect">
            <a:avLst/>
          </a:prstGeom>
          <a:noFill/>
        </p:spPr>
      </p:pic>
      <p:pic>
        <p:nvPicPr>
          <p:cNvPr id="7" name="Picture 6" descr="ششش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23928" y="0"/>
            <a:ext cx="1163749" cy="1484783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56304" y="4748767"/>
            <a:ext cx="8601976" cy="1323439"/>
          </a:xfrm>
          <a:prstGeom prst="rect">
            <a:avLst/>
          </a:prstGeom>
          <a:ln/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just" rtl="1"/>
            <a:r>
              <a:rPr lang="fa-IR" sz="4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B Titr" pitchFamily="2" charset="-78"/>
              </a:rPr>
              <a:t>5-خود ارزيابي (خود </a:t>
            </a:r>
            <a:r>
              <a:rPr lang="fa-IR" sz="4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B Titr" pitchFamily="2" charset="-78"/>
              </a:rPr>
              <a:t>تنظيمي </a:t>
            </a:r>
            <a:r>
              <a:rPr lang="fa-IR" sz="4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B Titr" pitchFamily="2" charset="-78"/>
              </a:rPr>
              <a:t>و ...) بهترين تجربه يادگيري است.</a:t>
            </a:r>
            <a:endParaRPr lang="fa-I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5720" y="1714488"/>
            <a:ext cx="8601976" cy="1323439"/>
          </a:xfrm>
          <a:prstGeom prst="rect">
            <a:avLst/>
          </a:prstGeom>
          <a:ln/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just" rtl="1"/>
            <a:r>
              <a:rPr lang="fa-IR" sz="4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B Titr" pitchFamily="2" charset="-78"/>
              </a:rPr>
              <a:t>3- پرسشگري (كاوشگري، پژوهش محوري، ...) كليد يادگيري است.</a:t>
            </a:r>
            <a:endParaRPr lang="fa-I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8952998"/>
      </p:ext>
    </p:extLst>
  </p:cSld>
  <p:clrMapOvr>
    <a:masterClrMapping/>
  </p:clrMapOvr>
  <p:transition spd="slow" advClick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ttp://img.majidonline.com/pic/32849/T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70818" y="431605"/>
            <a:ext cx="3869437" cy="693139"/>
          </a:xfrm>
          <a:prstGeom prst="rect">
            <a:avLst/>
          </a:prstGeom>
          <a:noFill/>
        </p:spPr>
      </p:pic>
      <p:pic>
        <p:nvPicPr>
          <p:cNvPr id="4" name="Picture 7" descr="http://img.majidonline.com/pic/32849/T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2627784" y="6093296"/>
            <a:ext cx="3869437" cy="72008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28596" y="1251126"/>
            <a:ext cx="8101408" cy="4678204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justLow" rtl="1"/>
            <a:endParaRPr lang="fa-IR" sz="2000" b="1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pPr algn="justLow" rtl="1">
              <a:buFont typeface="Wingdings" pitchFamily="2" charset="2"/>
              <a:buChar char="q"/>
            </a:pPr>
            <a:r>
              <a:rPr lang="fa-IR" sz="4000" b="1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 براساس اصول يادگيري تعريف تدريس عبارت است از:</a:t>
            </a:r>
          </a:p>
          <a:p>
            <a:pPr algn="justLow" rtl="1">
              <a:buFont typeface="Wingdings" pitchFamily="2" charset="2"/>
              <a:buChar char="q"/>
            </a:pPr>
            <a:endParaRPr lang="fa-IR" sz="2000" b="1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pPr algn="justLow" rtl="1">
              <a:buFont typeface="Wingdings" pitchFamily="2" charset="2"/>
              <a:buChar char="q"/>
            </a:pPr>
            <a:r>
              <a:rPr lang="fa-IR" sz="2000" b="1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 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ايجاد (خلق) فرصت‌هاي يادگيري (صحنه‌پردازي يادگيري)</a:t>
            </a:r>
            <a:endParaRPr lang="fa-IR" sz="2000" b="1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pPr algn="justLow" rtl="1">
              <a:spcBef>
                <a:spcPts val="1200"/>
              </a:spcBef>
              <a:buFontTx/>
              <a:buChar char="-"/>
            </a:pPr>
            <a:r>
              <a:rPr lang="fa-IR" sz="2000" b="1" dirty="0" smtClean="0">
                <a:solidFill>
                  <a:schemeClr val="tx2"/>
                </a:solidFill>
                <a:cs typeface="B Titr" pitchFamily="2" charset="-78"/>
              </a:rPr>
              <a:t>ايجاد موقعيت جهت پيوند يادگيري جديد با پيش دانسته‌ها</a:t>
            </a:r>
          </a:p>
          <a:p>
            <a:pPr algn="justLow" rtl="1">
              <a:spcBef>
                <a:spcPts val="1200"/>
              </a:spcBef>
              <a:buFontTx/>
              <a:buChar char="-"/>
            </a:pPr>
            <a:r>
              <a:rPr lang="fa-IR" sz="2000" b="1" dirty="0" smtClean="0">
                <a:solidFill>
                  <a:schemeClr val="tx2"/>
                </a:solidFill>
                <a:cs typeface="B Titr" pitchFamily="2" charset="-78"/>
              </a:rPr>
              <a:t> ايجاد موقعيت جهت فعال سازي تفكر (پرسشگري ...)</a:t>
            </a:r>
          </a:p>
          <a:p>
            <a:pPr algn="justLow" rtl="1">
              <a:spcBef>
                <a:spcPts val="1200"/>
              </a:spcBef>
              <a:buFontTx/>
              <a:buChar char="-"/>
            </a:pPr>
            <a:r>
              <a:rPr lang="fa-IR" sz="2000" b="1" dirty="0" smtClean="0">
                <a:solidFill>
                  <a:schemeClr val="tx2"/>
                </a:solidFill>
                <a:cs typeface="B Titr" pitchFamily="2" charset="-78"/>
              </a:rPr>
              <a:t>ايجاد موقعيت جهت تعامل، هم‌انديشي، دست‌ورزي</a:t>
            </a:r>
          </a:p>
          <a:p>
            <a:pPr algn="justLow" rtl="1">
              <a:spcBef>
                <a:spcPts val="1200"/>
              </a:spcBef>
              <a:buFontTx/>
              <a:buChar char="-"/>
            </a:pPr>
            <a:r>
              <a:rPr lang="fa-IR" sz="2000" b="1" dirty="0" smtClean="0">
                <a:solidFill>
                  <a:schemeClr val="tx2"/>
                </a:solidFill>
                <a:cs typeface="B Titr" pitchFamily="2" charset="-78"/>
              </a:rPr>
              <a:t> ايجاد موقعيت جهت </a:t>
            </a:r>
            <a:r>
              <a:rPr lang="fa-IR" sz="2000" b="1" dirty="0" smtClean="0">
                <a:solidFill>
                  <a:schemeClr val="tx2"/>
                </a:solidFill>
                <a:cs typeface="B Titr" pitchFamily="2" charset="-78"/>
              </a:rPr>
              <a:t>خودارزيابي</a:t>
            </a:r>
            <a:endParaRPr lang="fa-IR" sz="2000" b="1" dirty="0" smtClean="0">
              <a:solidFill>
                <a:schemeClr val="tx2"/>
              </a:solidFill>
              <a:cs typeface="B Titr" pitchFamily="2" charset="-78"/>
            </a:endParaRPr>
          </a:p>
          <a:p>
            <a:pPr algn="justLow" rtl="1">
              <a:spcBef>
                <a:spcPts val="1200"/>
              </a:spcBef>
              <a:buFontTx/>
              <a:buChar char="-"/>
            </a:pPr>
            <a:r>
              <a:rPr lang="fa-IR" sz="2000" b="1" dirty="0" smtClean="0">
                <a:solidFill>
                  <a:schemeClr val="tx2"/>
                </a:solidFill>
                <a:cs typeface="B Titr" pitchFamily="2" charset="-78"/>
              </a:rPr>
              <a:t> ايجاد موقعيت جهت برقراري مفاهيم دروس با 4 عرصه</a:t>
            </a:r>
            <a:endParaRPr lang="fa-IR" sz="2000" b="1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427731"/>
      </p:ext>
    </p:extLst>
  </p:cSld>
  <p:clrMapOvr>
    <a:masterClrMapping/>
  </p:clrMapOvr>
  <p:transition spd="slow" advClick="0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ttp://img.majidonline.com/pic/32849/T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70818" y="431605"/>
            <a:ext cx="3869437" cy="693139"/>
          </a:xfrm>
          <a:prstGeom prst="rect">
            <a:avLst/>
          </a:prstGeom>
          <a:noFill/>
        </p:spPr>
      </p:pic>
      <p:pic>
        <p:nvPicPr>
          <p:cNvPr id="4" name="Picture 7" descr="http://img.majidonline.com/pic/32849/T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2627784" y="6093296"/>
            <a:ext cx="3869437" cy="72008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67544" y="1412778"/>
            <a:ext cx="8101408" cy="1169551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justLow" rtl="1"/>
            <a:endParaRPr lang="fa-IR" sz="2000" b="1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pPr algn="justLow" rtl="1">
              <a:spcAft>
                <a:spcPts val="1200"/>
              </a:spcAft>
            </a:pPr>
            <a:r>
              <a:rPr lang="fa-IR" sz="2000" b="1" dirty="0" smtClean="0">
                <a:solidFill>
                  <a:schemeClr val="tx2"/>
                </a:solidFill>
                <a:cs typeface="B Titr" pitchFamily="2" charset="-78"/>
              </a:rPr>
              <a:t>- ايجاد موقعيت جهت توضيح و تبيين</a:t>
            </a:r>
          </a:p>
          <a:p>
            <a:pPr algn="justLow" rtl="1">
              <a:spcAft>
                <a:spcPts val="1200"/>
              </a:spcAft>
              <a:buFontTx/>
              <a:buChar char="-"/>
            </a:pPr>
            <a:r>
              <a:rPr lang="fa-IR" sz="2000" b="1" dirty="0" smtClean="0">
                <a:solidFill>
                  <a:schemeClr val="tx2"/>
                </a:solidFill>
                <a:cs typeface="B Titr" pitchFamily="2" charset="-78"/>
              </a:rPr>
              <a:t>ايجاد موقعيت جهت انجام تكاليف و ارزشيابي عملكردي</a:t>
            </a:r>
            <a:endParaRPr lang="fa-IR" sz="2000" b="1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1120" y="2714620"/>
            <a:ext cx="8101408" cy="1138773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justLow" rtl="1"/>
            <a:endParaRPr lang="fa-IR" sz="2000" b="1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pPr algn="justLow" rtl="1">
              <a:buFont typeface="Wingdings" pitchFamily="2" charset="2"/>
              <a:buChar char="q"/>
            </a:pP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  آيا كلاس درس با ويژگي‌هاي فوق مي‌تواند:</a:t>
            </a:r>
          </a:p>
          <a:p>
            <a:pPr algn="justLow" rtl="1"/>
            <a:endParaRPr lang="fa-IR" sz="2000" b="1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1120" y="4034387"/>
            <a:ext cx="8101408" cy="769441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justLow" rtl="1"/>
            <a:endParaRPr lang="fa-IR" sz="2000" b="1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pPr algn="justLow" rtl="1"/>
            <a:r>
              <a:rPr lang="fa-IR" sz="2400" b="1" dirty="0" smtClean="0">
                <a:solidFill>
                  <a:schemeClr val="tx2"/>
                </a:solidFill>
                <a:cs typeface="B Titr" pitchFamily="2" charset="-78"/>
              </a:rPr>
              <a:t>  1- سبك‌هاي متفاوت يادگيري دانش‌آموزان را مورد توجه قرار دهد؟</a:t>
            </a:r>
            <a:endParaRPr lang="fa-IR" sz="2000" b="1" dirty="0">
              <a:solidFill>
                <a:srgbClr val="000066"/>
              </a:solidFill>
              <a:cs typeface="B Titr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1120" y="4935692"/>
            <a:ext cx="8101408" cy="769441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justLow" rtl="1"/>
            <a:endParaRPr lang="fa-IR" sz="2000" b="1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pPr algn="justLow" rtl="1"/>
            <a:r>
              <a:rPr lang="fa-IR" sz="2400" b="1" dirty="0" smtClean="0">
                <a:solidFill>
                  <a:schemeClr val="tx2"/>
                </a:solidFill>
                <a:cs typeface="B Titr" pitchFamily="2" charset="-78"/>
              </a:rPr>
              <a:t>  2- علايق و استعداد‌هاي متنوع دانش‌آموزان را مورد توجه قرار دهد؟</a:t>
            </a:r>
            <a:endParaRPr lang="fa-IR" sz="2000" b="1" dirty="0">
              <a:solidFill>
                <a:srgbClr val="000066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427731"/>
      </p:ext>
    </p:extLst>
  </p:cSld>
  <p:clrMapOvr>
    <a:masterClrMapping/>
  </p:clrMapOvr>
  <p:transition spd="slow" advClick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ttp://img.majidonline.com/pic/32849/T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70818" y="431605"/>
            <a:ext cx="3869437" cy="693139"/>
          </a:xfrm>
          <a:prstGeom prst="rect">
            <a:avLst/>
          </a:prstGeom>
          <a:noFill/>
        </p:spPr>
      </p:pic>
      <p:pic>
        <p:nvPicPr>
          <p:cNvPr id="4" name="Picture 7" descr="http://img.majidonline.com/pic/32849/T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2627784" y="5572140"/>
            <a:ext cx="3869437" cy="72008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571472" y="1445113"/>
            <a:ext cx="8101408" cy="769441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justLow" rtl="1"/>
            <a:endParaRPr lang="fa-IR" sz="2000" b="1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pPr algn="justLow" rtl="1"/>
            <a:r>
              <a:rPr lang="fa-IR" sz="2400" b="1" dirty="0" smtClean="0">
                <a:solidFill>
                  <a:schemeClr val="tx2"/>
                </a:solidFill>
                <a:cs typeface="B Titr" pitchFamily="2" charset="-78"/>
              </a:rPr>
              <a:t> 3- روش‌هاي ارزشيابي را با روش‌هاي تدريس درهم تنيده نمايد.</a:t>
            </a:r>
            <a:endParaRPr lang="fa-IR" sz="2000" b="1" dirty="0">
              <a:solidFill>
                <a:srgbClr val="000066"/>
              </a:solidFill>
              <a:cs typeface="B Titr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2910" y="2516683"/>
            <a:ext cx="8101408" cy="769441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justLow" rtl="1"/>
            <a:endParaRPr lang="fa-IR" sz="2000" b="1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pPr algn="justLow" rtl="1"/>
            <a:r>
              <a:rPr lang="fa-IR" sz="2400" b="1" dirty="0" smtClean="0">
                <a:solidFill>
                  <a:schemeClr val="tx2"/>
                </a:solidFill>
                <a:cs typeface="B Titr" pitchFamily="2" charset="-78"/>
              </a:rPr>
              <a:t>  4- </a:t>
            </a:r>
            <a:r>
              <a:rPr lang="fa-IR" sz="2400" b="1" dirty="0" smtClean="0">
                <a:solidFill>
                  <a:schemeClr val="tx2"/>
                </a:solidFill>
                <a:cs typeface="B Titr" pitchFamily="2" charset="-78"/>
              </a:rPr>
              <a:t>زمينه بكارگيري روش‌هاي </a:t>
            </a:r>
            <a:r>
              <a:rPr lang="fa-IR" sz="2400" b="1" dirty="0" smtClean="0">
                <a:solidFill>
                  <a:schemeClr val="tx2"/>
                </a:solidFill>
                <a:cs typeface="B Titr" pitchFamily="2" charset="-78"/>
              </a:rPr>
              <a:t>تدريس را به صورت تلفيقي فراهم آورد.</a:t>
            </a:r>
            <a:endParaRPr lang="fa-IR" sz="2000" b="1" dirty="0">
              <a:solidFill>
                <a:srgbClr val="000066"/>
              </a:solidFill>
              <a:cs typeface="B Titr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2910" y="3571876"/>
            <a:ext cx="8101408" cy="769441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justLow" rtl="1"/>
            <a:endParaRPr lang="fa-IR" sz="2000" b="1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pPr algn="justLow" rtl="1"/>
            <a:r>
              <a:rPr lang="fa-IR" sz="2400" b="1" dirty="0" smtClean="0">
                <a:solidFill>
                  <a:schemeClr val="tx2"/>
                </a:solidFill>
                <a:cs typeface="B Titr" pitchFamily="2" charset="-78"/>
              </a:rPr>
              <a:t>  5- </a:t>
            </a:r>
            <a:r>
              <a:rPr lang="fa-IR" sz="2400" b="1" dirty="0" smtClean="0">
                <a:solidFill>
                  <a:schemeClr val="tx2"/>
                </a:solidFill>
                <a:cs typeface="B Titr" pitchFamily="2" charset="-78"/>
              </a:rPr>
              <a:t>امكان </a:t>
            </a:r>
            <a:r>
              <a:rPr lang="fa-IR" sz="2400" b="1" dirty="0" smtClean="0">
                <a:solidFill>
                  <a:schemeClr val="tx2"/>
                </a:solidFill>
                <a:cs typeface="B Titr" pitchFamily="2" charset="-78"/>
              </a:rPr>
              <a:t>تلفيق راهنماي و مشاوره را با تدريس فراهم آورد.</a:t>
            </a:r>
            <a:endParaRPr lang="fa-IR" sz="2000" b="1" dirty="0">
              <a:solidFill>
                <a:srgbClr val="000066"/>
              </a:solidFill>
              <a:cs typeface="B Titr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2910" y="4643446"/>
            <a:ext cx="8101408" cy="769441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justLow" rtl="1"/>
            <a:endParaRPr lang="fa-IR" sz="2000" b="1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endParaRPr>
          </a:p>
          <a:p>
            <a:pPr algn="justLow" rtl="1"/>
            <a:r>
              <a:rPr lang="fa-IR" sz="2400" b="1" dirty="0" smtClean="0">
                <a:solidFill>
                  <a:schemeClr val="tx2"/>
                </a:solidFill>
                <a:cs typeface="B Titr" pitchFamily="2" charset="-78"/>
              </a:rPr>
              <a:t>  6- امكان بكارگيري شش ساحت تربيتي را در كلاس فراهم آورد.</a:t>
            </a:r>
            <a:endParaRPr lang="fa-IR" sz="2000" b="1" dirty="0">
              <a:solidFill>
                <a:srgbClr val="000066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427731"/>
      </p:ext>
    </p:extLst>
  </p:cSld>
  <p:clrMapOvr>
    <a:masterClrMapping/>
  </p:clrMapOvr>
  <p:transition spd="slow" advClick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4508</TotalTime>
  <Words>243</Words>
  <Application>Microsoft Office PowerPoint</Application>
  <PresentationFormat>On-screen Show (4:3)</PresentationFormat>
  <Paragraphs>44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Mojtaba</dc:creator>
  <cp:lastModifiedBy>1286446295</cp:lastModifiedBy>
  <cp:revision>881</cp:revision>
  <dcterms:created xsi:type="dcterms:W3CDTF">2009-04-29T17:51:47Z</dcterms:created>
  <dcterms:modified xsi:type="dcterms:W3CDTF">2018-12-23T08:29:17Z</dcterms:modified>
</cp:coreProperties>
</file>